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56" r:id="rId2"/>
    <p:sldId id="698" r:id="rId3"/>
    <p:sldId id="644" r:id="rId4"/>
    <p:sldId id="714" r:id="rId5"/>
    <p:sldId id="715" r:id="rId6"/>
    <p:sldId id="621" r:id="rId7"/>
    <p:sldId id="717" r:id="rId8"/>
    <p:sldId id="704" r:id="rId9"/>
    <p:sldId id="705" r:id="rId10"/>
    <p:sldId id="652" r:id="rId11"/>
    <p:sldId id="632" r:id="rId12"/>
    <p:sldId id="679" r:id="rId13"/>
    <p:sldId id="687" r:id="rId14"/>
    <p:sldId id="682" r:id="rId15"/>
    <p:sldId id="684" r:id="rId16"/>
    <p:sldId id="685" r:id="rId17"/>
    <p:sldId id="686" r:id="rId18"/>
    <p:sldId id="695" r:id="rId19"/>
    <p:sldId id="707" r:id="rId20"/>
    <p:sldId id="716" r:id="rId21"/>
    <p:sldId id="609" r:id="rId22"/>
    <p:sldId id="562" r:id="rId23"/>
  </p:sldIdLst>
  <p:sldSz cx="9144000" cy="5143500" type="screen16x9"/>
  <p:notesSz cx="9926638" cy="6797675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Oswald" panose="00000500000000000000" pitchFamily="2" charset="0"/>
      <p:regular r:id="rId34"/>
      <p:bold r:id="rId35"/>
    </p:embeddedFont>
    <p:embeddedFont>
      <p:font typeface="Swis721 Cn BT" panose="020B0506020202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2" autoAdjust="0"/>
    <p:restoredTop sz="96403" autoAdjust="0"/>
  </p:normalViewPr>
  <p:slideViewPr>
    <p:cSldViewPr>
      <p:cViewPr varScale="1">
        <p:scale>
          <a:sx n="108" d="100"/>
          <a:sy n="108" d="100"/>
        </p:scale>
        <p:origin x="58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79762-D1AB-4501-8FB0-A9F169AB9E99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36576-3E05-40A8-B251-DAC5D514F8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316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09" cy="30589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8848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09" cy="30589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Lukas doing short</a:t>
            </a:r>
            <a:r>
              <a:rPr lang="en-GB" baseline="0" dirty="0"/>
              <a:t> introduction, thanks to all for attending and hope they find the presentation informative.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5731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Shape 775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/>
              <a:t>Overview</a:t>
            </a:r>
            <a:r>
              <a:rPr lang="en-GB" baseline="0" dirty="0"/>
              <a:t> of Presentation Agenda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2584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Shape 775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3519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Shape 775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767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Shape 775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324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60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8680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992664" y="3228895"/>
            <a:ext cx="7941310" cy="30589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8169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Shape 798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7073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167D-7411-4975-942F-2CFEE16219DD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F37B-9287-4FF6-B6A5-766A8B319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2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167D-7411-4975-942F-2CFEE16219DD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F37B-9287-4FF6-B6A5-766A8B319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5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167D-7411-4975-942F-2CFEE16219DD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F37B-9287-4FF6-B6A5-766A8B319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2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167D-7411-4975-942F-2CFEE16219DD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F37B-9287-4FF6-B6A5-766A8B319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86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167D-7411-4975-942F-2CFEE16219DD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F37B-9287-4FF6-B6A5-766A8B319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7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167D-7411-4975-942F-2CFEE16219DD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F37B-9287-4FF6-B6A5-766A8B319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1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167D-7411-4975-942F-2CFEE16219DD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F37B-9287-4FF6-B6A5-766A8B319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3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167D-7411-4975-942F-2CFEE16219DD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F37B-9287-4FF6-B6A5-766A8B319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2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9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167D-7411-4975-942F-2CFEE16219DD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F37B-9287-4FF6-B6A5-766A8B319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7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167D-7411-4975-942F-2CFEE16219DD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1F37B-9287-4FF6-B6A5-766A8B319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9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C167D-7411-4975-942F-2CFEE16219DD}" type="datetimeFigureOut">
              <a:rPr lang="en-GB" smtClean="0"/>
              <a:t>28/09/2022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1F37B-9287-4FF6-B6A5-766A8B319CA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Shape 780"/>
          <p:cNvSpPr txBox="1"/>
          <p:nvPr userDrawn="1"/>
        </p:nvSpPr>
        <p:spPr>
          <a:xfrm>
            <a:off x="0" y="4632325"/>
            <a:ext cx="9144000" cy="511174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Clr>
                <a:schemeClr val="lt1"/>
              </a:buClr>
              <a:buFont typeface="Arial" panose="020B0604020202020204" pitchFamily="34" charset="0"/>
              <a:buChar char="•"/>
            </a:pPr>
            <a:endParaRPr lang="en" sz="18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5" y="4699527"/>
            <a:ext cx="704004" cy="376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727" y="4699794"/>
            <a:ext cx="623595" cy="3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8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267495"/>
            <a:ext cx="1729556" cy="925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86"/>
            <a:ext cx="9144000" cy="3973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87"/>
          <p:cNvSpPr txBox="1"/>
          <p:nvPr/>
        </p:nvSpPr>
        <p:spPr>
          <a:xfrm>
            <a:off x="64360" y="51470"/>
            <a:ext cx="4882997" cy="1872208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Cementos Tudela</a:t>
            </a: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Spain</a:t>
            </a:r>
          </a:p>
          <a:p>
            <a:endParaRPr lang="en-GB" b="1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 2 x Titan S800-6 Static Bulk Reception Feeders and Links / Shiploader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Application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Truck to Plant – Shiploading system – </a:t>
            </a:r>
            <a:r>
              <a:rPr lang="en-GB" sz="1200" dirty="0">
                <a:solidFill>
                  <a:srgbClr val="C00000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Cement Clinker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Features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Dust extraction Filters and Integration with Plant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0" b="35999"/>
          <a:stretch/>
        </p:blipFill>
        <p:spPr>
          <a:xfrm>
            <a:off x="64360" y="1995686"/>
            <a:ext cx="8973949" cy="2555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0" r="18500" b="36613"/>
          <a:stretch/>
        </p:blipFill>
        <p:spPr>
          <a:xfrm>
            <a:off x="4970875" y="60130"/>
            <a:ext cx="4067434" cy="186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87"/>
          <p:cNvSpPr txBox="1"/>
          <p:nvPr/>
        </p:nvSpPr>
        <p:spPr>
          <a:xfrm>
            <a:off x="64360" y="42797"/>
            <a:ext cx="4882997" cy="1808873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Cementos Tudela</a:t>
            </a: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Spain </a:t>
            </a:r>
          </a:p>
          <a:p>
            <a:endParaRPr lang="en-GB" sz="1200" b="1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 2 x Titan S800-6 Static Bulk Reception Feeder and Links / Shiploader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Application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Truck to Vessel (Cement Clinker @ 1000TPH) 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Features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Dust extraction Filters, Sealed transfer points and mobile shiploading system to Coaster / Handymax Vessels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18"/>
          <a:stretch/>
        </p:blipFill>
        <p:spPr>
          <a:xfrm>
            <a:off x="5004048" y="60941"/>
            <a:ext cx="4068726" cy="1790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5"/>
          <a:stretch/>
        </p:blipFill>
        <p:spPr>
          <a:xfrm>
            <a:off x="64360" y="1995686"/>
            <a:ext cx="901846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87"/>
          <p:cNvSpPr txBox="1"/>
          <p:nvPr/>
        </p:nvSpPr>
        <p:spPr>
          <a:xfrm>
            <a:off x="85618" y="69256"/>
            <a:ext cx="4846422" cy="1782414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r"/>
            <a:endParaRPr lang="en-GB" sz="1200" kern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PREMIER PERICLASE – IRELAND</a:t>
            </a:r>
          </a:p>
          <a:p>
            <a:endParaRPr lang="en-GB" sz="1200" b="1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 TS 331 Radial Telescopic Shiploader loading Coaster Vessels 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Application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Shiploading sintered magnesia @ 300tph from static conveyor</a:t>
            </a:r>
          </a:p>
          <a:p>
            <a:endParaRPr lang="en-GB" sz="1200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b="13272"/>
          <a:stretch/>
        </p:blipFill>
        <p:spPr>
          <a:xfrm>
            <a:off x="5012274" y="69256"/>
            <a:ext cx="4066205" cy="1782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7" b="27801"/>
          <a:stretch/>
        </p:blipFill>
        <p:spPr>
          <a:xfrm>
            <a:off x="62698" y="1902834"/>
            <a:ext cx="901578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3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87"/>
          <p:cNvSpPr txBox="1"/>
          <p:nvPr/>
        </p:nvSpPr>
        <p:spPr>
          <a:xfrm>
            <a:off x="5972326" y="2167603"/>
            <a:ext cx="3128441" cy="2420371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-GB" sz="1200" b="1" dirty="0">
                <a:solidFill>
                  <a:srgbClr val="FFFFFF"/>
                </a:solidFill>
                <a:latin typeface="Swis721 Cn BT" panose="020B0506020202030204" pitchFamily="34" charset="0"/>
                <a:ea typeface="Oswald"/>
                <a:cs typeface="Oswald"/>
                <a:sym typeface="Oswald"/>
              </a:rPr>
              <a:t>MASNEDO BULK TERMINAL</a:t>
            </a:r>
          </a:p>
          <a:p>
            <a:r>
              <a:rPr lang="en-GB" sz="1200" b="1" dirty="0">
                <a:solidFill>
                  <a:srgbClr val="FFFFFF"/>
                </a:solidFill>
                <a:latin typeface="Swis721 Cn BT" panose="020B0506020202030204" pitchFamily="34" charset="0"/>
                <a:ea typeface="Oswald"/>
                <a:cs typeface="Oswald"/>
                <a:sym typeface="Oswald"/>
              </a:rPr>
              <a:t>DENMARK</a:t>
            </a:r>
          </a:p>
          <a:p>
            <a:endParaRPr lang="en-GB" sz="1200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Swis721 Cn BT" panose="020B0506020202030204" pitchFamily="3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dirty="0">
                <a:solidFill>
                  <a:srgbClr val="FFFFFF"/>
                </a:solidFill>
                <a:latin typeface="Swis721 Cn BT" panose="020B0506020202030204" pitchFamily="34" charset="0"/>
                <a:ea typeface="Oswald"/>
                <a:cs typeface="Oswald"/>
                <a:sym typeface="Oswald"/>
              </a:rPr>
              <a:t>TB 52 All Wheel Travel Shiploader &amp; TL Link Conveyors</a:t>
            </a:r>
          </a:p>
          <a:p>
            <a:endParaRPr lang="en-GB" sz="1200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Swis721 Cn BT" panose="020B0506020202030204" pitchFamily="34" charset="0"/>
                <a:ea typeface="Oswald"/>
                <a:cs typeface="Oswald"/>
                <a:sym typeface="Oswald"/>
              </a:rPr>
              <a:t>Application – </a:t>
            </a:r>
            <a:r>
              <a:rPr lang="en-GB" sz="1200" dirty="0">
                <a:solidFill>
                  <a:srgbClr val="FFFFFF"/>
                </a:solidFill>
                <a:latin typeface="Swis721 Cn BT" panose="020B0506020202030204" pitchFamily="34" charset="0"/>
                <a:ea typeface="Oswald"/>
                <a:cs typeface="Oswald"/>
                <a:sym typeface="Oswald"/>
              </a:rPr>
              <a:t>Shiploading grains from Silo’s and Flat Storage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7" b="13392"/>
          <a:stretch/>
        </p:blipFill>
        <p:spPr>
          <a:xfrm>
            <a:off x="69644" y="2145802"/>
            <a:ext cx="5808887" cy="244217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866075" y="3258876"/>
            <a:ext cx="216024" cy="2160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3" b="13244"/>
          <a:stretch/>
        </p:blipFill>
        <p:spPr>
          <a:xfrm>
            <a:off x="82220" y="-20539"/>
            <a:ext cx="5353876" cy="2125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/>
          <a:stretch/>
        </p:blipFill>
        <p:spPr>
          <a:xfrm>
            <a:off x="5505837" y="-1"/>
            <a:ext cx="3594929" cy="212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87"/>
          <p:cNvSpPr txBox="1"/>
          <p:nvPr/>
        </p:nvSpPr>
        <p:spPr>
          <a:xfrm>
            <a:off x="6800850" y="69255"/>
            <a:ext cx="2268876" cy="1926431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OXXEAN </a:t>
            </a: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CHILE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TB 58 Radial Telescopic Shiploader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Application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Shiploading Woodchips To panamax vessels from overland conveyor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20" b="26125"/>
          <a:stretch/>
        </p:blipFill>
        <p:spPr>
          <a:xfrm>
            <a:off x="14599" y="69255"/>
            <a:ext cx="6696744" cy="1926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25683"/>
          <a:stretch/>
        </p:blipFill>
        <p:spPr>
          <a:xfrm>
            <a:off x="21201" y="2067694"/>
            <a:ext cx="904852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387"/>
          <p:cNvSpPr txBox="1"/>
          <p:nvPr/>
        </p:nvSpPr>
        <p:spPr>
          <a:xfrm>
            <a:off x="6372200" y="1851670"/>
            <a:ext cx="2713059" cy="2736304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endParaRPr lang="en-GB" sz="1200" b="1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Port of Salalah, Oman 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 2x TB 58 Export All Wheel Travel Shiploader &amp; Titan AWT800-6 All Wheel Travel Bulk Reception Feeder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Application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Shiploading to Handymax Vessels – Truck to Ship – Gypsum and Clinker 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endParaRPr lang="en-GB" sz="1200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4877" r="1130" b="201"/>
          <a:stretch/>
        </p:blipFill>
        <p:spPr>
          <a:xfrm>
            <a:off x="107504" y="51470"/>
            <a:ext cx="6192688" cy="4536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9"/>
          <a:stretch/>
        </p:blipFill>
        <p:spPr>
          <a:xfrm>
            <a:off x="6372200" y="51470"/>
            <a:ext cx="2713059" cy="171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87"/>
          <p:cNvSpPr txBox="1"/>
          <p:nvPr/>
        </p:nvSpPr>
        <p:spPr>
          <a:xfrm>
            <a:off x="5076056" y="62093"/>
            <a:ext cx="4020927" cy="1912343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Port of Salalah, Oman 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 2 x TB 58 Export All Wheel Travel Shiploader &amp; Titan AWT800-6 All Wheel Travel Bulk Reception Feeder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Application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Shiploading to Handymax Vessels – Truck to Ship – Gypsum </a:t>
            </a:r>
          </a:p>
          <a:p>
            <a:endParaRPr lang="en-GB" sz="1200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/>
          <a:stretch/>
        </p:blipFill>
        <p:spPr>
          <a:xfrm>
            <a:off x="35496" y="2067694"/>
            <a:ext cx="9061487" cy="2480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0" b="18716"/>
          <a:stretch/>
        </p:blipFill>
        <p:spPr>
          <a:xfrm>
            <a:off x="42958" y="62093"/>
            <a:ext cx="4968552" cy="191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87"/>
          <p:cNvSpPr txBox="1"/>
          <p:nvPr/>
        </p:nvSpPr>
        <p:spPr>
          <a:xfrm>
            <a:off x="6051550" y="62096"/>
            <a:ext cx="3013387" cy="1968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endParaRPr lang="en-GB" sz="1200" b="1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TRANSNET</a:t>
            </a: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SOUTH AFRICA</a:t>
            </a:r>
          </a:p>
          <a:p>
            <a:endParaRPr lang="en-GB" sz="1200" b="1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 2 x TB 58 Export All Wheel Travel Shiploader &amp; Titan AWT800-6 All Wheel Travel Bulk Reception Feeder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Application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Shiploading Manganese Ore to Panamax Vessels – Truck to Ship   </a:t>
            </a:r>
          </a:p>
          <a:p>
            <a:endParaRPr lang="en-GB" sz="1200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7376" r="4973" b="15294"/>
          <a:stretch/>
        </p:blipFill>
        <p:spPr>
          <a:xfrm>
            <a:off x="80520" y="2139702"/>
            <a:ext cx="9029441" cy="2413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9" t="5732" r="739" b="16886"/>
          <a:stretch/>
        </p:blipFill>
        <p:spPr>
          <a:xfrm>
            <a:off x="53555" y="62096"/>
            <a:ext cx="5966811" cy="1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9905"/>
          <a:stretch/>
        </p:blipFill>
        <p:spPr>
          <a:xfrm>
            <a:off x="78580" y="54769"/>
            <a:ext cx="6708775" cy="4533205"/>
          </a:xfrm>
        </p:spPr>
      </p:pic>
      <p:sp>
        <p:nvSpPr>
          <p:cNvPr id="5" name="Shape 387"/>
          <p:cNvSpPr txBox="1"/>
          <p:nvPr/>
        </p:nvSpPr>
        <p:spPr>
          <a:xfrm>
            <a:off x="6845301" y="76201"/>
            <a:ext cx="2222499" cy="4511774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endParaRPr lang="en-GB" sz="1200" b="1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endParaRPr lang="en-GB" sz="1200" b="1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sym typeface="Oswald"/>
              </a:rPr>
              <a:t>WATCO Terminals </a:t>
            </a:r>
            <a:endParaRPr lang="en-GB" sz="1200" b="1" dirty="0">
              <a:solidFill>
                <a:schemeClr val="bg1"/>
              </a:solidFill>
              <a:latin typeface="Oswald" panose="020B0604020202020204" charset="0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USA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 2 x TB 52 Export All Wheel Travel Shiploader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Application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Shiploading &amp; Unloading vessels from Mobile Unloading Hopper </a:t>
            </a:r>
          </a:p>
        </p:txBody>
      </p:sp>
    </p:spTree>
    <p:extLst>
      <p:ext uri="{BB962C8B-B14F-4D97-AF65-F5344CB8AC3E}">
        <p14:creationId xmlns:p14="http://schemas.microsoft.com/office/powerpoint/2010/main" val="34765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87"/>
          <p:cNvSpPr txBox="1"/>
          <p:nvPr/>
        </p:nvSpPr>
        <p:spPr>
          <a:xfrm>
            <a:off x="0" y="51470"/>
            <a:ext cx="2771800" cy="4506532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Oswald" panose="020B0604020202020204" charset="0"/>
              </a:rPr>
              <a:t>O’Briens Cement, Ireland</a:t>
            </a:r>
            <a:endParaRPr lang="en-GB" sz="1200" b="1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 HF 18 Hopper feeder fed from Grab feeding TS 42 Ship-Unloader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Application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Ship Unloading Cement clinker @ 600TPH from Grab directly from Vessel to Warehouse</a:t>
            </a:r>
          </a:p>
          <a:p>
            <a:endParaRPr lang="en-GB" sz="1200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2"/>
          <a:stretch/>
        </p:blipFill>
        <p:spPr>
          <a:xfrm>
            <a:off x="2843808" y="2787774"/>
            <a:ext cx="3496202" cy="18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8163"/>
          <a:stretch/>
        </p:blipFill>
        <p:spPr>
          <a:xfrm>
            <a:off x="2843808" y="52170"/>
            <a:ext cx="6272697" cy="2664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6" t="3386" r="9339" b="11476"/>
          <a:stretch/>
        </p:blipFill>
        <p:spPr>
          <a:xfrm>
            <a:off x="6444208" y="2787774"/>
            <a:ext cx="2664296" cy="17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6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/>
          <p:nvPr/>
        </p:nvSpPr>
        <p:spPr>
          <a:xfrm>
            <a:off x="107504" y="98781"/>
            <a:ext cx="3960440" cy="4464496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r>
              <a:rPr lang="en" sz="16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Presentation Agenda:</a:t>
            </a: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b="1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71500" lvl="0" indent="-342900" rtl="0">
              <a:spcBef>
                <a:spcPts val="0"/>
              </a:spcBef>
              <a:buClr>
                <a:schemeClr val="lt1"/>
              </a:buClr>
              <a:buFont typeface="+mj-lt"/>
              <a:buAutoNum type="arabicPeriod"/>
            </a:pPr>
            <a:r>
              <a:rPr lang="en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Changing Trends and Uncertainities </a:t>
            </a:r>
          </a:p>
          <a:p>
            <a:pPr marL="571500" lvl="0" indent="-342900" rtl="0">
              <a:spcBef>
                <a:spcPts val="0"/>
              </a:spcBef>
              <a:buClr>
                <a:schemeClr val="lt1"/>
              </a:buClr>
              <a:buFont typeface="+mj-lt"/>
              <a:buAutoNum type="arabicPeriod"/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71500" lvl="0" indent="-342900" rtl="0">
              <a:spcBef>
                <a:spcPts val="0"/>
              </a:spcBef>
              <a:buClr>
                <a:schemeClr val="lt1"/>
              </a:buClr>
              <a:buFont typeface="+mj-lt"/>
              <a:buAutoNum type="arabicPeriod"/>
            </a:pPr>
            <a:r>
              <a:rPr lang="en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Moving to Mobile </a:t>
            </a:r>
          </a:p>
          <a:p>
            <a:pPr marL="571500" lvl="0" indent="-342900" rtl="0">
              <a:spcBef>
                <a:spcPts val="0"/>
              </a:spcBef>
              <a:buClr>
                <a:schemeClr val="lt1"/>
              </a:buClr>
              <a:buFont typeface="+mj-lt"/>
              <a:buAutoNum type="arabicPeriod"/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71500" lvl="0" indent="-342900" rtl="0">
              <a:spcBef>
                <a:spcPts val="0"/>
              </a:spcBef>
              <a:buClr>
                <a:schemeClr val="lt1"/>
              </a:buClr>
              <a:buFont typeface="+mj-lt"/>
              <a:buAutoNum type="arabicPeriod"/>
            </a:pPr>
            <a:r>
              <a:rPr lang="en-GB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Environmental</a:t>
            </a:r>
            <a:r>
              <a:rPr lang="en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Concerns</a:t>
            </a:r>
          </a:p>
          <a:p>
            <a:pPr marL="571500" lvl="0" indent="-342900" rtl="0">
              <a:spcBef>
                <a:spcPts val="0"/>
              </a:spcBef>
              <a:buClr>
                <a:schemeClr val="lt1"/>
              </a:buClr>
              <a:buFont typeface="+mj-lt"/>
              <a:buAutoNum type="arabicPeriod"/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71500" lvl="0" indent="-342900" rtl="0">
              <a:spcBef>
                <a:spcPts val="0"/>
              </a:spcBef>
              <a:buClr>
                <a:schemeClr val="lt1"/>
              </a:buClr>
              <a:buFont typeface="+mj-lt"/>
              <a:buAutoNum type="arabicPeriod"/>
            </a:pPr>
            <a:r>
              <a:rPr lang="en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‘Pit to Port to Plant’</a:t>
            </a:r>
          </a:p>
          <a:p>
            <a:pPr marL="571500" lvl="0" indent="-342900" rtl="0">
              <a:spcBef>
                <a:spcPts val="0"/>
              </a:spcBef>
              <a:buClr>
                <a:schemeClr val="lt1"/>
              </a:buClr>
              <a:buFont typeface="+mj-lt"/>
              <a:buAutoNum type="arabicPeriod"/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71500" lvl="0" indent="-342900" rtl="0">
              <a:spcBef>
                <a:spcPts val="0"/>
              </a:spcBef>
              <a:buClr>
                <a:schemeClr val="lt1"/>
              </a:buClr>
              <a:buFont typeface="+mj-lt"/>
              <a:buAutoNum type="arabicPeriod"/>
            </a:pPr>
            <a:r>
              <a:rPr lang="en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Case Studies </a:t>
            </a:r>
          </a:p>
          <a:p>
            <a:pPr marL="571500" lvl="0" indent="-342900" rtl="0">
              <a:spcBef>
                <a:spcPts val="0"/>
              </a:spcBef>
              <a:buClr>
                <a:schemeClr val="lt1"/>
              </a:buClr>
              <a:buFont typeface="+mj-lt"/>
              <a:buAutoNum type="arabicPeriod"/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71500" lvl="0" indent="-342900" rtl="0">
              <a:spcBef>
                <a:spcPts val="0"/>
              </a:spcBef>
              <a:buClr>
                <a:schemeClr val="lt1"/>
              </a:buClr>
              <a:buFont typeface="+mj-lt"/>
              <a:buAutoNum type="arabicPeriod"/>
            </a:pPr>
            <a:r>
              <a:rPr lang="en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Conclusions and Questions</a:t>
            </a:r>
          </a:p>
          <a:p>
            <a:pPr marL="514350" lvl="1" indent="-285750">
              <a:buClr>
                <a:schemeClr val="lt1"/>
              </a:buClr>
              <a:buFont typeface="Arial" panose="020B0604020202020204" pitchFamily="34" charset="0"/>
              <a:buChar char="•"/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8"/>
          <a:stretch/>
        </p:blipFill>
        <p:spPr>
          <a:xfrm>
            <a:off x="4139952" y="80779"/>
            <a:ext cx="4968552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87"/>
          <p:cNvSpPr txBox="1"/>
          <p:nvPr/>
        </p:nvSpPr>
        <p:spPr>
          <a:xfrm>
            <a:off x="80838" y="67669"/>
            <a:ext cx="2280701" cy="4520306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endParaRPr lang="en-GB" altLang="en-US" sz="1200" b="1" kern="1200" dirty="0">
              <a:solidFill>
                <a:prstClr val="white"/>
              </a:solidFill>
              <a:latin typeface="Oswald" panose="020B0604020202020204" charset="0"/>
              <a:ea typeface="+mn-ea"/>
              <a:cs typeface="+mn-cs"/>
            </a:endParaRPr>
          </a:p>
          <a:p>
            <a:endParaRPr lang="en-GB" altLang="en-US" sz="1200" b="1" kern="1200" dirty="0">
              <a:solidFill>
                <a:prstClr val="white"/>
              </a:solidFill>
              <a:latin typeface="Oswald" panose="020B0604020202020204" charset="0"/>
              <a:ea typeface="+mn-ea"/>
              <a:cs typeface="+mn-cs"/>
            </a:endParaRPr>
          </a:p>
          <a:p>
            <a:endParaRPr lang="en-GB" altLang="en-US" sz="1200" b="1" kern="1200" dirty="0">
              <a:solidFill>
                <a:prstClr val="white"/>
              </a:solidFill>
              <a:latin typeface="Oswald" panose="020B0604020202020204" charset="0"/>
              <a:ea typeface="+mn-ea"/>
              <a:cs typeface="+mn-cs"/>
            </a:endParaRPr>
          </a:p>
          <a:p>
            <a:r>
              <a:rPr lang="en-GB" altLang="en-US" sz="1200" b="1" kern="1200" dirty="0">
                <a:solidFill>
                  <a:prstClr val="white"/>
                </a:solidFill>
                <a:latin typeface="Oswald" panose="020B0604020202020204" charset="0"/>
                <a:ea typeface="+mn-ea"/>
                <a:cs typeface="+mn-cs"/>
              </a:rPr>
              <a:t>COAL POWERPLANT </a:t>
            </a:r>
          </a:p>
          <a:p>
            <a:r>
              <a:rPr lang="en-GB" sz="1200" b="1" kern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INDIA</a:t>
            </a:r>
          </a:p>
          <a:p>
            <a:endParaRPr lang="en-GB" sz="1200" kern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kern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kern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 	Titan Reclaiming 	Hopper to Stacker / 	Reclaimer  / Coal 	Blending </a:t>
            </a:r>
          </a:p>
          <a:p>
            <a:endParaRPr lang="en-GB" sz="1200" kern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kern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Application – 	</a:t>
            </a:r>
            <a:r>
              <a:rPr lang="en-GB" sz="1200" kern="1200" dirty="0">
                <a:solidFill>
                  <a:prstClr val="white"/>
                </a:solidFill>
                <a:latin typeface="Oswald" panose="020B0604020202020204" charset="0"/>
                <a:ea typeface="+mn-ea"/>
                <a:cs typeface="+mn-cs"/>
                <a:sym typeface="Oswald"/>
              </a:rPr>
              <a:t>R</a:t>
            </a:r>
            <a:r>
              <a:rPr lang="en-GB" altLang="en-US" sz="1200" kern="1200" dirty="0">
                <a:solidFill>
                  <a:prstClr val="white"/>
                </a:solidFill>
                <a:latin typeface="Oswald" panose="020B0604020202020204" charset="0"/>
                <a:ea typeface="+mn-ea"/>
                <a:cs typeface="+mn-cs"/>
              </a:rPr>
              <a:t>eclaiming coal @ 	500 tph</a:t>
            </a:r>
          </a:p>
          <a:p>
            <a:endParaRPr lang="en-GB" sz="1200" b="1" kern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kern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Features – 	</a:t>
            </a:r>
            <a:r>
              <a:rPr lang="en-GB" sz="1200" kern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Dual Power</a:t>
            </a:r>
          </a:p>
          <a:p>
            <a:r>
              <a:rPr lang="en-GB" sz="1200" kern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	200mm grid</a:t>
            </a:r>
          </a:p>
          <a:p>
            <a:r>
              <a:rPr lang="en-GB" sz="1200" kern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	Overband Magnet</a:t>
            </a:r>
          </a:p>
          <a:p>
            <a:r>
              <a:rPr lang="en-GB" sz="1200" kern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	Discharge Chute</a:t>
            </a:r>
          </a:p>
          <a:p>
            <a:r>
              <a:rPr lang="en-GB" sz="1200" kern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	Directional Chute</a:t>
            </a:r>
          </a:p>
          <a:p>
            <a:r>
              <a:rPr lang="en-GB" sz="1200" kern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	Lights</a:t>
            </a:r>
          </a:p>
          <a:p>
            <a:endParaRPr lang="en-GB" sz="1200" kern="1200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4"/>
          <a:stretch/>
        </p:blipFill>
        <p:spPr>
          <a:xfrm>
            <a:off x="2411760" y="67669"/>
            <a:ext cx="6626578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12" y="915566"/>
            <a:ext cx="853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Oswald" panose="020B0604020202020204" charset="0"/>
              </a:rPr>
              <a:t>The need to </a:t>
            </a:r>
            <a:r>
              <a:rPr lang="en-GB" sz="1800" dirty="0">
                <a:solidFill>
                  <a:srgbClr val="C00000"/>
                </a:solidFill>
                <a:latin typeface="Oswald" panose="020B0604020202020204" charset="0"/>
              </a:rPr>
              <a:t>Future Proof </a:t>
            </a:r>
            <a:r>
              <a:rPr lang="en-GB" sz="1800" dirty="0">
                <a:solidFill>
                  <a:schemeClr val="tx1"/>
                </a:solidFill>
                <a:latin typeface="Oswald" panose="020B0604020202020204" charset="0"/>
              </a:rPr>
              <a:t>your Dry Bulk Operation to deal with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Oswald" panose="020B0604020202020204" charset="0"/>
              </a:rPr>
              <a:t>Enhance your </a:t>
            </a:r>
            <a:r>
              <a:rPr lang="en-GB" sz="1800" dirty="0">
                <a:solidFill>
                  <a:srgbClr val="C00000"/>
                </a:solidFill>
                <a:latin typeface="Oswald" panose="020B0604020202020204" charset="0"/>
              </a:rPr>
              <a:t>Opportunities</a:t>
            </a:r>
            <a:r>
              <a:rPr lang="en-GB" sz="1800" dirty="0">
                <a:solidFill>
                  <a:schemeClr val="tx1"/>
                </a:solidFill>
                <a:latin typeface="Oswald" panose="020B0604020202020204" charset="0"/>
              </a:rPr>
              <a:t> – Improve Existing Operations and develop NEW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Oswald" panose="020B0604020202020204" charset="0"/>
              </a:rPr>
              <a:t>Moving to Mobile – </a:t>
            </a:r>
            <a:r>
              <a:rPr lang="en-GB" sz="1800" dirty="0">
                <a:solidFill>
                  <a:srgbClr val="C00000"/>
                </a:solidFill>
                <a:latin typeface="Oswald" panose="020B0604020202020204" charset="0"/>
              </a:rPr>
              <a:t>Build Flexibility </a:t>
            </a:r>
            <a:r>
              <a:rPr lang="en-GB" sz="1800" dirty="0">
                <a:latin typeface="Oswald" panose="020B0604020202020204" charset="0"/>
              </a:rPr>
              <a:t>into your Dry Bulk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Oswald" panose="020B0604020202020204" charset="0"/>
              </a:rPr>
              <a:t>Your Dry Bulk Logistics Chain – Have you reviewed where to </a:t>
            </a:r>
            <a:r>
              <a:rPr lang="en-GB" sz="1800" dirty="0">
                <a:solidFill>
                  <a:srgbClr val="C00000"/>
                </a:solidFill>
                <a:latin typeface="Oswald" panose="020B0604020202020204" charset="0"/>
              </a:rPr>
              <a:t>improve</a:t>
            </a:r>
            <a:r>
              <a:rPr lang="en-GB" sz="1800" dirty="0">
                <a:latin typeface="Oswald" panose="020B0604020202020204" charset="0"/>
              </a:rPr>
              <a:t> your process?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  <a:latin typeface="Oswald" panose="020B0604020202020204" charset="0"/>
              </a:rPr>
              <a:t>Maximising</a:t>
            </a:r>
            <a:r>
              <a:rPr lang="en-GB" sz="1800" dirty="0">
                <a:latin typeface="Oswald" panose="020B0604020202020204" charset="0"/>
              </a:rPr>
              <a:t> the Existing Infrastructure available – Rapid Deployment ( 6 – 9 months)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  <a:latin typeface="Oswald" panose="020B0604020202020204" charset="0"/>
              </a:rPr>
              <a:t>Agility and Flexibility </a:t>
            </a:r>
            <a:r>
              <a:rPr lang="en-GB" sz="1800" dirty="0">
                <a:latin typeface="Oswald" panose="020B0604020202020204" charset="0"/>
              </a:rPr>
              <a:t>in all Areas of the Dry Bulk Operation  </a:t>
            </a:r>
          </a:p>
        </p:txBody>
      </p:sp>
      <p:sp>
        <p:nvSpPr>
          <p:cNvPr id="4" name="Shape 387"/>
          <p:cNvSpPr txBox="1"/>
          <p:nvPr/>
        </p:nvSpPr>
        <p:spPr>
          <a:xfrm>
            <a:off x="64360" y="42797"/>
            <a:ext cx="9044143" cy="440721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-GB" sz="18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0261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/>
          <p:nvPr/>
        </p:nvSpPr>
        <p:spPr>
          <a:xfrm>
            <a:off x="1" y="0"/>
            <a:ext cx="9144000" cy="4659982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228600" lvl="0" algn="ctr" rtl="0">
              <a:spcBef>
                <a:spcPts val="0"/>
              </a:spcBef>
              <a:buClr>
                <a:schemeClr val="lt1"/>
              </a:buClr>
            </a:pPr>
            <a:r>
              <a:rPr lang="en" sz="40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Thank You</a:t>
            </a:r>
          </a:p>
          <a:p>
            <a:pPr marL="228600" lvl="0" algn="ctr" rtl="0">
              <a:spcBef>
                <a:spcPts val="0"/>
              </a:spcBef>
              <a:buClr>
                <a:schemeClr val="lt1"/>
              </a:buClr>
            </a:pPr>
            <a:endParaRPr lang="en" sz="40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28600" lvl="0" algn="ctr" rtl="0">
              <a:spcBef>
                <a:spcPts val="0"/>
              </a:spcBef>
              <a:buClr>
                <a:schemeClr val="lt1"/>
              </a:buClr>
            </a:pPr>
            <a:r>
              <a:rPr lang="en" sz="40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33159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/>
          <p:nvPr/>
        </p:nvSpPr>
        <p:spPr>
          <a:xfrm>
            <a:off x="155650" y="123478"/>
            <a:ext cx="4632374" cy="4464496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r>
              <a:rPr lang="en" sz="16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Changing Trends and Uncertainities</a:t>
            </a: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b="1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How to deal with these uncertainities in Dry Bulk Production / Shipping </a:t>
            </a:r>
            <a:r>
              <a:rPr lang="en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and </a:t>
            </a:r>
            <a:r>
              <a:rPr lang="en" sz="1600" dirty="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Supply / Demand</a:t>
            </a:r>
            <a:r>
              <a:rPr lang="en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?</a:t>
            </a: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How to react to these changes? - </a:t>
            </a:r>
            <a:r>
              <a:rPr lang="en" sz="1600" dirty="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Agility and Flexibility</a:t>
            </a: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endParaRPr lang="en" sz="16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Reduce </a:t>
            </a:r>
            <a:r>
              <a:rPr lang="en" sz="1600" dirty="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Costs per tonne </a:t>
            </a:r>
            <a:r>
              <a:rPr lang="en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– Port Operators / Stevedores </a:t>
            </a: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endParaRPr lang="en" sz="16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Minimise </a:t>
            </a:r>
            <a:r>
              <a:rPr lang="en" sz="1600" dirty="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Risk</a:t>
            </a:r>
            <a:r>
              <a:rPr lang="en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 – Mobile Assets   </a:t>
            </a: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Picture 4" descr="Australia rejects new coal mine on environmental grounds - future Net Z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30" y="123478"/>
            <a:ext cx="1962026" cy="112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Wheat Hands - Free photo o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30" y="3134031"/>
            <a:ext cx="2111436" cy="14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exico cracks down on iron ore smuggling to China | Financial Time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04418"/>
            <a:ext cx="3072960" cy="1771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9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/>
          <p:nvPr/>
        </p:nvSpPr>
        <p:spPr>
          <a:xfrm>
            <a:off x="107504" y="123478"/>
            <a:ext cx="4632374" cy="4464496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r>
              <a:rPr lang="en" sz="1600" b="1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Moving to Mobile </a:t>
            </a: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b="1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Complimentary </a:t>
            </a:r>
            <a:r>
              <a:rPr lang="en-GB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to</a:t>
            </a:r>
            <a:r>
              <a:rPr lang="en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 traditional </a:t>
            </a:r>
            <a:r>
              <a:rPr lang="en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Dry Bulk handling methods (Fixed Conveyors / Harbour Cranes) </a:t>
            </a: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Innovative </a:t>
            </a:r>
            <a:r>
              <a:rPr lang="en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Solutions to increase flexibility – </a:t>
            </a:r>
            <a:r>
              <a:rPr lang="en" sz="1600" dirty="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Rapid Deployment</a:t>
            </a: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Alternative Handling methods with dedicated Mobile Dry Bulk system – </a:t>
            </a:r>
            <a:r>
              <a:rPr lang="en" sz="1600" dirty="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Opportunity Cost </a:t>
            </a: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dirty="0">
              <a:solidFill>
                <a:srgbClr val="C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dirty="0">
              <a:solidFill>
                <a:srgbClr val="C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Multi-cargo</a:t>
            </a:r>
            <a:r>
              <a:rPr lang="en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 Berths – Dedicated Berths / Stockyard Management systems </a:t>
            </a: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endParaRPr lang="en" sz="16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3478"/>
            <a:ext cx="4224469" cy="316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7" b="20022"/>
          <a:stretch/>
        </p:blipFill>
        <p:spPr>
          <a:xfrm>
            <a:off x="4860032" y="3363838"/>
            <a:ext cx="422470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/>
          <p:nvPr/>
        </p:nvSpPr>
        <p:spPr>
          <a:xfrm>
            <a:off x="107504" y="108570"/>
            <a:ext cx="4632374" cy="4464496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r>
              <a:rPr lang="en" sz="1600" b="1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Environmental Concerns </a:t>
            </a:r>
          </a:p>
          <a:p>
            <a:pPr marL="228600" lvl="0" rtl="0">
              <a:spcBef>
                <a:spcPts val="0"/>
              </a:spcBef>
              <a:buClr>
                <a:schemeClr val="lt1"/>
              </a:buClr>
            </a:pPr>
            <a:endParaRPr lang="en" sz="1600" b="1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Concerns on suitability of Mobile Solutions ability to handle </a:t>
            </a:r>
            <a:r>
              <a:rPr lang="en-GB" sz="1600" dirty="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difficult dry bulk </a:t>
            </a:r>
            <a:r>
              <a:rPr lang="en-GB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materials </a:t>
            </a: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Integration of proven</a:t>
            </a:r>
            <a:r>
              <a:rPr lang="en-GB" sz="1600" dirty="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 Extraction / Containment </a:t>
            </a:r>
            <a:r>
              <a:rPr lang="en-GB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measures (E.g Dust Extraction filters / Double sealing) </a:t>
            </a: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514350" lvl="0" indent="-285750" rtl="0">
              <a:spcBef>
                <a:spcPts val="0"/>
              </a:spcBef>
              <a:buClr>
                <a:schemeClr val="l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Improvement of handling method to meet Local, National and Corporate Environmental standards – ESG Strategy – </a:t>
            </a:r>
            <a:r>
              <a:rPr lang="en-GB" sz="1600" dirty="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Future Proof Systems </a:t>
            </a:r>
            <a:endParaRPr lang="en" sz="1600" dirty="0">
              <a:solidFill>
                <a:srgbClr val="C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6457950" y="4767263"/>
            <a:ext cx="2057400" cy="274637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5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8"/>
          <a:stretch/>
        </p:blipFill>
        <p:spPr>
          <a:xfrm>
            <a:off x="4881438" y="85472"/>
            <a:ext cx="4193493" cy="1858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 b="3679"/>
          <a:stretch/>
        </p:blipFill>
        <p:spPr>
          <a:xfrm>
            <a:off x="4859168" y="1980778"/>
            <a:ext cx="421576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Marketing\Artwork\Brochures_Leaflets etc\Pit to Port Brochure\Material Photos\Pit to Port to Plant Invest NI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7904" y="669411"/>
            <a:ext cx="5322301" cy="389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387"/>
          <p:cNvSpPr txBox="1"/>
          <p:nvPr/>
        </p:nvSpPr>
        <p:spPr>
          <a:xfrm>
            <a:off x="13964" y="6572"/>
            <a:ext cx="3621932" cy="4581401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pPr lvl="0" algn="r"/>
            <a:endParaRPr lang="en-GB" sz="2400" b="1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pPr lvl="0" algn="r"/>
            <a:endParaRPr lang="en-GB" sz="2400" b="1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pPr lvl="0" algn="r"/>
            <a:endParaRPr lang="en-GB" sz="2400" b="1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pPr lvl="0" algn="ctr"/>
            <a:endParaRPr lang="en-GB" sz="24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pPr lvl="0" algn="ctr"/>
            <a:endParaRPr lang="en-GB" sz="24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pPr lvl="0" algn="ctr"/>
            <a:r>
              <a:rPr lang="en-GB" sz="24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Where can you add </a:t>
            </a:r>
          </a:p>
          <a:p>
            <a:pPr lvl="0" algn="ctr"/>
            <a:r>
              <a:rPr lang="en-GB" sz="24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efficiencies to your Logistic’s Chain?  </a:t>
            </a:r>
          </a:p>
        </p:txBody>
      </p:sp>
      <p:pic>
        <p:nvPicPr>
          <p:cNvPr id="1027" name="Picture 3" descr="U:\Marketing\Artwork\Brochures_Leaflets etc\Pit to Port Brochure\Material Photos\Pit to Port to Plant Invest NI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7904" y="99079"/>
            <a:ext cx="3243532" cy="54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5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87"/>
          <p:cNvSpPr txBox="1"/>
          <p:nvPr/>
        </p:nvSpPr>
        <p:spPr>
          <a:xfrm>
            <a:off x="13964" y="6572"/>
            <a:ext cx="9130036" cy="4581401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pPr lvl="0" algn="r"/>
            <a:endParaRPr lang="en-GB" sz="2400" b="1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pPr lvl="0" algn="r"/>
            <a:endParaRPr lang="en-GB" sz="2400" b="1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pPr lvl="0" algn="r"/>
            <a:endParaRPr lang="en-GB" sz="2400" b="1" dirty="0">
              <a:solidFill>
                <a:srgbClr val="FFFFFF"/>
              </a:solidFill>
              <a:latin typeface="Swis721 Cn BT" panose="020B0506020202030204" pitchFamily="34" charset="0"/>
              <a:ea typeface="Oswald"/>
              <a:cs typeface="Oswald"/>
              <a:sym typeface="Oswald"/>
            </a:endParaRPr>
          </a:p>
          <a:p>
            <a:pPr lvl="0" algn="ctr"/>
            <a:endParaRPr lang="en-GB" sz="24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pPr lvl="0" algn="ctr"/>
            <a:endParaRPr lang="en-GB" sz="24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pPr lvl="0" algn="ctr"/>
            <a:r>
              <a:rPr lang="en-GB" sz="48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Case Studies </a:t>
            </a:r>
          </a:p>
        </p:txBody>
      </p:sp>
    </p:spTree>
    <p:extLst>
      <p:ext uri="{BB962C8B-B14F-4D97-AF65-F5344CB8AC3E}">
        <p14:creationId xmlns:p14="http://schemas.microsoft.com/office/powerpoint/2010/main" val="35847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1470"/>
            <a:ext cx="4959374" cy="2789648"/>
          </a:xfrm>
          <a:prstGeom prst="rect">
            <a:avLst/>
          </a:prstGeom>
        </p:spPr>
      </p:pic>
      <p:sp>
        <p:nvSpPr>
          <p:cNvPr id="7" name="Shape 387"/>
          <p:cNvSpPr txBox="1"/>
          <p:nvPr/>
        </p:nvSpPr>
        <p:spPr>
          <a:xfrm>
            <a:off x="35496" y="1995686"/>
            <a:ext cx="4032448" cy="2592288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Impala Terminals</a:t>
            </a: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Mexico </a:t>
            </a:r>
          </a:p>
          <a:p>
            <a:endParaRPr lang="en-GB" sz="1200" b="1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System –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 2 x Titan Truck Unloaders and 1 x High Rise Shiploader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Application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Truck to Vessel Copper Concentrate @ 1000TPH </a:t>
            </a:r>
          </a:p>
          <a:p>
            <a:endParaRPr lang="en-GB" sz="1200" dirty="0">
              <a:solidFill>
                <a:srgbClr val="FFFFFF"/>
              </a:solidFill>
              <a:latin typeface="Oswald" panose="020B0604020202020204" charset="0"/>
              <a:ea typeface="Oswald"/>
              <a:cs typeface="Oswald"/>
              <a:sym typeface="Oswald"/>
            </a:endParaRPr>
          </a:p>
          <a:p>
            <a:r>
              <a:rPr lang="en-GB" sz="1200" b="1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Features – </a:t>
            </a:r>
            <a:r>
              <a:rPr lang="en-GB" sz="1200" dirty="0">
                <a:solidFill>
                  <a:srgbClr val="FFFFFF"/>
                </a:solidFill>
                <a:latin typeface="Oswald" panose="020B0604020202020204" charset="0"/>
                <a:ea typeface="Oswald"/>
                <a:cs typeface="Oswald"/>
                <a:sym typeface="Oswald"/>
              </a:rPr>
              <a:t>Dust extraction Filters, Sealed transfer points and High Rise Mobile Design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5"/>
          <a:stretch/>
        </p:blipFill>
        <p:spPr>
          <a:xfrm>
            <a:off x="35496" y="51470"/>
            <a:ext cx="4032448" cy="1897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13788"/>
            <a:ext cx="2232248" cy="1674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t="7230" r="30" b="9626"/>
          <a:stretch/>
        </p:blipFill>
        <p:spPr>
          <a:xfrm>
            <a:off x="6443408" y="2931790"/>
            <a:ext cx="2655918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01"/>
          <a:stretch/>
        </p:blipFill>
        <p:spPr>
          <a:xfrm>
            <a:off x="0" y="51470"/>
            <a:ext cx="9144000" cy="451596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115616" y="2571750"/>
            <a:ext cx="1368152" cy="504056"/>
          </a:xfrm>
          <a:prstGeom prst="straightConnector1">
            <a:avLst/>
          </a:prstGeom>
          <a:ln w="476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7664" y="3003798"/>
            <a:ext cx="9361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Narrow Berth – 25m (82ft) Panamax Vessels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68344" y="2798807"/>
            <a:ext cx="93610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12m (39ft) Free-Board Height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748464" y="2643758"/>
            <a:ext cx="0" cy="1296144"/>
          </a:xfrm>
          <a:prstGeom prst="straightConnector1">
            <a:avLst/>
          </a:prstGeom>
          <a:ln w="476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7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8477</TotalTime>
  <Words>703</Words>
  <Application>Microsoft Office PowerPoint</Application>
  <PresentationFormat>On-screen Show (16:9)</PresentationFormat>
  <Paragraphs>164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Oswald</vt:lpstr>
      <vt:lpstr>Swis721 Cn BT</vt:lpstr>
      <vt:lpstr>Arial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BOOKLET</dc:title>
  <dc:creator>Mairead McCrory</dc:creator>
  <cp:lastModifiedBy>Carl Donnelly</cp:lastModifiedBy>
  <cp:revision>526</cp:revision>
  <cp:lastPrinted>2016-09-16T08:29:23Z</cp:lastPrinted>
  <dcterms:modified xsi:type="dcterms:W3CDTF">2022-09-28T13:53:23Z</dcterms:modified>
</cp:coreProperties>
</file>